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docProps/custom.xml" ContentType="application/vnd.openxmlformats-officedocument.custom-properties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Default Extension="gif" ContentType="image/gif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removePersonalInfoOnSave="1" saveSubsetFonts="1">
  <p:sldMasterIdLst>
    <p:sldMasterId id="2147483648" r:id="rId1"/>
  </p:sldMasterIdLst>
  <p:notesMasterIdLst>
    <p:notesMasterId r:id="rId23"/>
  </p:notesMasterIdLst>
  <p:sldIdLst>
    <p:sldId id="256" r:id="rId2"/>
    <p:sldId id="278" r:id="rId3"/>
    <p:sldId id="260" r:id="rId4"/>
    <p:sldId id="316" r:id="rId5"/>
    <p:sldId id="317" r:id="rId6"/>
    <p:sldId id="318" r:id="rId7"/>
    <p:sldId id="265" r:id="rId8"/>
    <p:sldId id="264" r:id="rId9"/>
    <p:sldId id="281" r:id="rId10"/>
    <p:sldId id="311" r:id="rId11"/>
    <p:sldId id="287" r:id="rId12"/>
    <p:sldId id="307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15" r:id="rId22"/>
  </p:sldIdLst>
  <p:sldSz cx="9144000" cy="6858000" type="screen4x3"/>
  <p:notesSz cx="6858000" cy="91440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777777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1" autoAdjust="0"/>
    <p:restoredTop sz="94676" autoAdjust="0"/>
  </p:normalViewPr>
  <p:slideViewPr>
    <p:cSldViewPr>
      <p:cViewPr varScale="1">
        <p:scale>
          <a:sx n="140" d="100"/>
          <a:sy n="140" d="100"/>
        </p:scale>
        <p:origin x="-154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theme" Target="theme/theme1.xml"/><Relationship Id="rId14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28" Type="http://schemas.openxmlformats.org/officeDocument/2006/relationships/tableStyles" Target="tableStyles.xml"/><Relationship Id="rId26" Type="http://schemas.openxmlformats.org/officeDocument/2006/relationships/viewProps" Target="viewProps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20.xml"/><Relationship Id="rId4" Type="http://schemas.openxmlformats.org/officeDocument/2006/relationships/slide" Target="slides/slide16.xml"/><Relationship Id="rId5" Type="http://schemas.openxmlformats.org/officeDocument/2006/relationships/slide" Target="slides/slide17.xml"/><Relationship Id="rId7" Type="http://schemas.openxmlformats.org/officeDocument/2006/relationships/slide" Target="slides/slide19.xml"/><Relationship Id="rId1" Type="http://schemas.openxmlformats.org/officeDocument/2006/relationships/slide" Target="slides/slide11.xml"/><Relationship Id="rId2" Type="http://schemas.openxmlformats.org/officeDocument/2006/relationships/slide" Target="slides/slide14.xml"/><Relationship Id="rId3" Type="http://schemas.openxmlformats.org/officeDocument/2006/relationships/slide" Target="slides/slide15.xml"/><Relationship Id="rId6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C238408C-6839-46EE-8131-EDA75C487F2E}" type="datetimeFigureOut">
              <a:rPr lang="en-US" smtClean="0"/>
              <a:pPr/>
              <a:t>3/20/10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87D77045-401A-4D5E-BFE3-54C21A8A66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/>
          <a:p>
            <a:fld id="{C11F7D18-CCB2-4442-A6EE-9D4CB1C5810F}" type="datetime1">
              <a:rPr lang="en-US" smtClean="0"/>
              <a:pPr/>
              <a:t>3/20/10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/>
          <a:p>
            <a:fld id="{72AC53DF-4216-466D-99A7-94400E6C2A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>
              <a:defRPr sz="3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E39B6F6-BAAE-4AAD-98DB-9DDC69ED0ECE}" type="datetime1">
              <a:rPr lang="en-US" smtClean="0"/>
              <a:pPr/>
              <a:t>3/20/10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CB7E805-A85A-464E-AE08-BD2DF4CBDA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2319B77-DFB3-453E-8668-CC31B2B2AC3F}" type="datetime1">
              <a:rPr lang="en-US" smtClean="0"/>
              <a:pPr/>
              <a:t>3/20/10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A7D8B76-45F6-4DDF-92F8-C446C15643D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AD423-14BC-45B2-A696-47818E55B00A}" type="datetime1">
              <a:rPr lang="en-US" smtClean="0"/>
              <a:pPr/>
              <a:t>3/20/10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>
              <a:buNone/>
              <a:defRPr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>
              <a:buNone/>
              <a:defRPr sz="20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481B6-08BF-4718-8047-1CAA7E656E2B}" type="datetime1">
              <a:rPr lang="en-US" smtClean="0"/>
              <a:pPr/>
              <a:t>3/20/10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>
              <a:buFontTx/>
              <a:buNone/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A5F50-7F10-49A7-8E88-54E4C826E9CE}" type="datetime1">
              <a:rPr lang="en-US" smtClean="0"/>
              <a:pPr/>
              <a:t>3/20/10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5976-24BB-4D86-BF24-16BC7B443849}" type="datetime1">
              <a:rPr lang="en-US" smtClean="0"/>
              <a:pPr/>
              <a:t>3/20/10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EDEE1-3130-4534-8C17-A32CD5FA7A6E}" type="datetime1">
              <a:rPr lang="en-US" smtClean="0"/>
              <a:pPr/>
              <a:t>3/20/10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23F99-A2F4-42C3-87EF-2C59103EB68F}" type="datetime1">
              <a:rPr lang="en-US" smtClean="0"/>
              <a:pPr/>
              <a:t>3/20/10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B95A-5C8F-484D-8E39-782165A42F5D}" type="datetime1">
              <a:rPr lang="en-US" smtClean="0"/>
              <a:pPr/>
              <a:t>3/20/10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>
              <a:buNone/>
              <a:defRPr sz="21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8662D-21F9-4788-9D52-57A4A790A58F}" type="datetime1">
              <a:rPr lang="en-US" smtClean="0"/>
              <a:pPr/>
              <a:t>3/20/10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776C0F9C-8D18-4D44-885B-7EBA1F89BC93}" type="datetime1">
              <a:rPr lang="en-US" smtClean="0">
                <a:solidFill>
                  <a:schemeClr val="tx2"/>
                </a:solidFill>
              </a:rPr>
              <a:pPr/>
              <a:t>3/20/10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2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hyperlink" Target="http://www.vcu.edu/csbc/" TargetMode="External"/><Relationship Id="rId5" Type="http://schemas.openxmlformats.org/officeDocument/2006/relationships/image" Target="../media/image2.gif"/><Relationship Id="rId7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people.vcu.edu/~tmwitten" TargetMode="External"/><Relationship Id="rId6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3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3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5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xfrm>
            <a:off x="381000" y="3352800"/>
            <a:ext cx="8763000" cy="1974059"/>
          </a:xfrm>
        </p:spPr>
        <p:txBody>
          <a:bodyPr/>
          <a:lstStyle/>
          <a:p>
            <a:r>
              <a:rPr lang="en-US" sz="3200" dirty="0" smtClean="0">
                <a:solidFill>
                  <a:srgbClr val="FF0000"/>
                </a:solidFill>
              </a:rPr>
              <a:t>Where have we come from and where are we going: A review and Looking forward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 smtClean="0"/>
              <a:t>Tarynn M. Witten, Ph.D., MSW, FGSA</a:t>
            </a:r>
          </a:p>
          <a:p>
            <a:r>
              <a:rPr lang="en-US" b="1" dirty="0" smtClean="0"/>
              <a:t>Center for the Study of Biological Complexity,</a:t>
            </a:r>
          </a:p>
          <a:p>
            <a:r>
              <a:rPr lang="en-US" b="1" dirty="0" smtClean="0"/>
              <a:t>Virginia Commonwealth University</a:t>
            </a:r>
          </a:p>
          <a:p>
            <a:r>
              <a:rPr lang="en-US" b="1" dirty="0" smtClean="0"/>
              <a:t>Richmond, Virginia 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rgbClr val="00B0F0"/>
                </a:solidFill>
                <a:hlinkClick r:id="rId3"/>
              </a:rPr>
              <a:t>http://www.people.vcu.edu/~tmwitten</a:t>
            </a:r>
            <a:r>
              <a:rPr lang="en-US" b="1" dirty="0" smtClean="0">
                <a:solidFill>
                  <a:srgbClr val="00B0F0"/>
                </a:solidFill>
              </a:rPr>
              <a:t> and </a:t>
            </a:r>
            <a:r>
              <a:rPr lang="en-US" b="1" dirty="0" smtClean="0">
                <a:solidFill>
                  <a:srgbClr val="00B0F0"/>
                </a:solidFill>
                <a:hlinkClick r:id="rId4"/>
              </a:rPr>
              <a:t>http://www.vcu.edu/csbc/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81000" y="6629400"/>
            <a:ext cx="8763000" cy="228600"/>
          </a:xfrm>
          <a:solidFill>
            <a:schemeClr val="accent2"/>
          </a:solidFill>
        </p:spPr>
        <p:txBody>
          <a:bodyPr/>
          <a:lstStyle/>
          <a:p>
            <a:r>
              <a:rPr lang="en-US" b="1" dirty="0" smtClean="0"/>
              <a:t>Presentation to</a:t>
            </a:r>
            <a:r>
              <a:rPr lang="en-US" b="1" dirty="0" smtClean="0"/>
              <a:t> VCU/NHLBI Workshop Fall 2010	</a:t>
            </a:r>
            <a:r>
              <a:rPr lang="en-US" b="1" dirty="0" smtClean="0"/>
              <a:t>						</a:t>
            </a:r>
            <a:endParaRPr lang="en-US" b="1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86800" y="6492875"/>
            <a:ext cx="457200" cy="365125"/>
          </a:xfrm>
        </p:spPr>
        <p:txBody>
          <a:bodyPr/>
          <a:lstStyle/>
          <a:p>
            <a:fld id="{1AD93096-5B34-4342-9326-69289CEAE4C2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8" name="Picture 7" descr="image49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0"/>
            <a:ext cx="2032000" cy="1981200"/>
          </a:xfrm>
          <a:prstGeom prst="rect">
            <a:avLst/>
          </a:prstGeom>
        </p:spPr>
      </p:pic>
      <p:pic>
        <p:nvPicPr>
          <p:cNvPr id="10" name="Picture 9" descr="image493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0800" y="2438400"/>
            <a:ext cx="2027340" cy="1473200"/>
          </a:xfrm>
          <a:prstGeom prst="rect">
            <a:avLst/>
          </a:prstGeom>
        </p:spPr>
      </p:pic>
      <p:pic>
        <p:nvPicPr>
          <p:cNvPr id="11" name="Picture 10" descr="DSCF0256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0"/>
            <a:ext cx="525780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57200" y="4572000"/>
            <a:ext cx="845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What We Did 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To Solve The Problems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" name="Content Placeholder 6" descr="DSCF0256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3750" r="-13750"/>
          <a:stretch>
            <a:fillRect/>
          </a:stretch>
        </p:blipFill>
        <p:spPr>
          <a:xfrm>
            <a:off x="-152401" y="304800"/>
            <a:ext cx="5570221" cy="3276600"/>
          </a:xfrm>
        </p:spPr>
      </p:pic>
      <p:pic>
        <p:nvPicPr>
          <p:cNvPr id="8" name="Picture 7" descr="DSCF026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524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610600" cy="990600"/>
          </a:xfrm>
        </p:spPr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Solving the Program Challenges</a:t>
            </a:r>
            <a:endParaRPr lang="en-US" b="1" i="1" u="sng" dirty="0">
              <a:solidFill>
                <a:srgbClr val="FF0000"/>
              </a:solidFill>
            </a:endParaRP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914400"/>
            <a:ext cx="5181600" cy="5257800"/>
          </a:xfrm>
        </p:spPr>
        <p:txBody>
          <a:bodyPr>
            <a:normAutofit lnSpcReduction="10000"/>
          </a:bodyPr>
          <a:lstStyle/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Altered program to 3 days of lecture/laboratory experience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Focused each workshop on one topic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Made all materials available on course website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Opened course to anyone who was interested in attending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Paid for all attendees to come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Provided means for students to interact with faculty in a comfortable environment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Encouraged faculty to mix with students</a:t>
            </a:r>
          </a:p>
          <a:p>
            <a:pPr>
              <a:buClr>
                <a:schemeClr val="tx2"/>
              </a:buClr>
            </a:pPr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D8B76-45F6-4DDF-92F8-C446C15643D0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6" name="Picture 5" descr="DSCF027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0" y="1295400"/>
            <a:ext cx="3143250" cy="4191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381000" y="4800600"/>
            <a:ext cx="845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About the Website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6" name="Picture 5" descr="PhysicistsAtPla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81000"/>
            <a:ext cx="57150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381000" y="4800600"/>
            <a:ext cx="845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Where Do We Go From Here?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" name="Picture 6" descr="WesPonde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381000"/>
            <a:ext cx="54864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610600" cy="990600"/>
          </a:xfrm>
        </p:spPr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Where Do We Go From Here? </a:t>
            </a:r>
            <a:endParaRPr lang="en-US" b="1" i="1" u="sng" dirty="0">
              <a:solidFill>
                <a:srgbClr val="FF0000"/>
              </a:solidFill>
            </a:endParaRP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914400"/>
            <a:ext cx="5181600" cy="5257800"/>
          </a:xfrm>
        </p:spPr>
        <p:txBody>
          <a:bodyPr>
            <a:normAutofit lnSpcReduction="10000"/>
          </a:bodyPr>
          <a:lstStyle/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End of the year report to NHLBI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You will be receiving a request to fill out a Workshop Evaluation Survey in the next 6 months.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Required as part of the grant award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Will be anonymous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Will be online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Please take the time to fill out and return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No workshop in Fall 2010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Final grant workshop will be the “</a:t>
            </a:r>
            <a:r>
              <a:rPr lang="en-US" sz="24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World Conference on Modeling and Simulation of Cardiovascular Dynamics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”</a:t>
            </a:r>
          </a:p>
          <a:p>
            <a:pPr>
              <a:buClr>
                <a:schemeClr val="tx2"/>
              </a:buClr>
            </a:pPr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000" y="6400800"/>
            <a:ext cx="5638800" cy="304800"/>
          </a:xfrm>
          <a:solidFill>
            <a:srgbClr val="FF0000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D8B76-45F6-4DDF-92F8-C446C15643D0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Picture 6" descr="DSCF02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43600" y="1143000"/>
            <a:ext cx="3200400" cy="42672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610600" cy="990600"/>
          </a:xfrm>
        </p:spPr>
        <p:txBody>
          <a:bodyPr/>
          <a:lstStyle/>
          <a:p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World Conference on Modeling and Simulation of Cardiovascular </a:t>
            </a:r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Dynamics-1</a:t>
            </a:r>
            <a:endParaRPr lang="en-US" sz="3200" b="1" i="1" u="sng" dirty="0">
              <a:solidFill>
                <a:srgbClr val="FF0000"/>
              </a:solidFill>
            </a:endParaRP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1066800"/>
            <a:ext cx="4724400" cy="5105400"/>
          </a:xfrm>
        </p:spPr>
        <p:txBody>
          <a:bodyPr>
            <a:normAutofit/>
          </a:bodyPr>
          <a:lstStyle/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Location: Washington , DC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Date: Mid-March 2011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Physical Location: Not sure yet</a:t>
            </a:r>
          </a:p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Overall Structure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Pre-conference Workshops on Weds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Opening banquet Weds night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Conference sessions Thursday, Friday, Saturday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Leave Sunday</a:t>
            </a:r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Clr>
                <a:schemeClr val="tx2"/>
              </a:buClr>
            </a:pPr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000" y="6400800"/>
            <a:ext cx="5638800" cy="304800"/>
          </a:xfrm>
          <a:solidFill>
            <a:srgbClr val="FF0000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D8B76-45F6-4DDF-92F8-C446C15643D0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8" name="Picture 7" descr="StudentDiscuss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905000"/>
            <a:ext cx="3657600" cy="27432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610600" cy="990600"/>
          </a:xfrm>
        </p:spPr>
        <p:txBody>
          <a:bodyPr/>
          <a:lstStyle/>
          <a:p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World Conference on Modeling and Simulation of Cardiovascular </a:t>
            </a:r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Dynamics-2</a:t>
            </a:r>
            <a:endParaRPr lang="en-US" sz="3200" b="1" i="1" u="sng" dirty="0">
              <a:solidFill>
                <a:srgbClr val="FF0000"/>
              </a:solidFill>
            </a:endParaRP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1066800"/>
            <a:ext cx="4724400" cy="5105400"/>
          </a:xfrm>
        </p:spPr>
        <p:txBody>
          <a:bodyPr>
            <a:normAutofit fontScale="92500"/>
          </a:bodyPr>
          <a:lstStyle/>
          <a:p>
            <a:pPr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Pre-conference Workshops/Tutorials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Small fee over cost of conference registration to cover expenses related to workshop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Half day/Full day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Hands on if possible</a:t>
            </a:r>
          </a:p>
          <a:p>
            <a:pPr lvl="1">
              <a:buClr>
                <a:schemeClr val="tx2"/>
              </a:buClr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Focused topics (tentative)</a:t>
            </a:r>
          </a:p>
          <a:p>
            <a:pPr lvl="2"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Getting Started with </a:t>
            </a:r>
            <a:r>
              <a:rPr lang="en-US" sz="1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Mathematica</a:t>
            </a:r>
            <a:endParaRPr lang="en-US" sz="1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2"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Modeling Concepts for Life Scientists</a:t>
            </a:r>
          </a:p>
          <a:p>
            <a:pPr lvl="2"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Cardiovascular Physiology for non-life scientists</a:t>
            </a:r>
          </a:p>
          <a:p>
            <a:pPr lvl="2"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Teaching Cardiovascular Modeling in High School and at the Undergraduate Level</a:t>
            </a:r>
          </a:p>
          <a:p>
            <a:pPr lvl="2"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Others</a:t>
            </a:r>
          </a:p>
          <a:p>
            <a:pPr>
              <a:buClr>
                <a:schemeClr val="tx2"/>
              </a:buClr>
            </a:pPr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000" y="6400800"/>
            <a:ext cx="5638800" cy="304800"/>
          </a:xfrm>
          <a:solidFill>
            <a:srgbClr val="FF0000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D8B76-45F6-4DDF-92F8-C446C15643D0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7" name="Picture 6" descr="DSCF02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676400"/>
            <a:ext cx="3556000" cy="2667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610600" cy="990600"/>
          </a:xfrm>
        </p:spPr>
        <p:txBody>
          <a:bodyPr/>
          <a:lstStyle/>
          <a:p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World Conference on Modeling and Simulation of Cardiovascular </a:t>
            </a:r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Dynamics-3</a:t>
            </a:r>
            <a:endParaRPr lang="en-US" sz="3200" b="1" i="1" u="sng" dirty="0">
              <a:solidFill>
                <a:srgbClr val="FF0000"/>
              </a:solidFill>
            </a:endParaRP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1066800"/>
            <a:ext cx="4724400" cy="5105400"/>
          </a:xfrm>
        </p:spPr>
        <p:txBody>
          <a:bodyPr>
            <a:normAutofit fontScale="92500"/>
          </a:bodyPr>
          <a:lstStyle/>
          <a:p>
            <a:pPr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Session Types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Plenary/Keynote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Hopfield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Nurse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Other ideas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Panel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Funding issues 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Where do we go from here in this research area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From Genes to Chaos to Populations – Open Questions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Others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Coffee Breaks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Poster Sessions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Graduate Student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Undergraduate Student/High School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Faculty/Corporate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Topic Paper Sessions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Organized by an individual on a specific topic area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Half day or full day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Possibility of being published in some journal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Speakers by invitation only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Open Paper Submission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Based upon papers submitted by potential participants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Other Possible Types</a:t>
            </a:r>
          </a:p>
          <a:p>
            <a:pPr>
              <a:buClr>
                <a:schemeClr val="tx2"/>
              </a:buClr>
            </a:pPr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000" y="6400800"/>
            <a:ext cx="5638800" cy="304800"/>
          </a:xfrm>
          <a:solidFill>
            <a:srgbClr val="FF0000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D8B76-45F6-4DDF-92F8-C446C15643D0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8" name="Picture 7" descr="DSCF026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4800" y="1524000"/>
            <a:ext cx="3759200" cy="28194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610600" cy="990600"/>
          </a:xfrm>
        </p:spPr>
        <p:txBody>
          <a:bodyPr/>
          <a:lstStyle/>
          <a:p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World Conference on Modeling and Simulation of Cardiovascular </a:t>
            </a:r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Dynamics-4</a:t>
            </a:r>
            <a:endParaRPr lang="en-US" sz="3200" b="1" i="1" u="sng" dirty="0">
              <a:solidFill>
                <a:srgbClr val="FF0000"/>
              </a:solidFill>
            </a:endParaRP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1066800"/>
            <a:ext cx="4724400" cy="5105400"/>
          </a:xfrm>
        </p:spPr>
        <p:txBody>
          <a:bodyPr>
            <a:normAutofit fontScale="92500"/>
          </a:bodyPr>
          <a:lstStyle/>
          <a:p>
            <a:pPr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Session Types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Plenary/Keynote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Hopfield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Nurse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Other ideas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Panel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Funding issues 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Where do we go from here in this research area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From Genes to Chaos to Populations – Open Questions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Others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Coffee Breaks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Poster Sessions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Graduate Student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Undergraduate Student/High School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Faculty/Corporate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Topic Paper Sessions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Organized by an individual on a specific topic area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Half day or full day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Possibility of being published in some journal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Speakers by invitation only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Open Paper Submission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Based upon papers submitted by potential participants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Other Possible Types</a:t>
            </a:r>
          </a:p>
          <a:p>
            <a:pPr>
              <a:buClr>
                <a:schemeClr val="tx2"/>
              </a:buClr>
            </a:pPr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000" y="6400800"/>
            <a:ext cx="5638800" cy="304800"/>
          </a:xfrm>
          <a:solidFill>
            <a:srgbClr val="FF0000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D8B76-45F6-4DDF-92F8-C446C15643D0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7" name="Picture 6" descr="DSCF03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00" y="1143000"/>
            <a:ext cx="3860800" cy="28956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610600" cy="990600"/>
          </a:xfrm>
        </p:spPr>
        <p:txBody>
          <a:bodyPr/>
          <a:lstStyle/>
          <a:p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World Conference on Modeling and Simulation of Cardiovascular </a:t>
            </a:r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Dynamics-5</a:t>
            </a:r>
            <a:endParaRPr lang="en-US" sz="3200" b="1" i="1" u="sng" dirty="0">
              <a:solidFill>
                <a:srgbClr val="FF0000"/>
              </a:solidFill>
            </a:endParaRP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1066800"/>
            <a:ext cx="4724400" cy="5105400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Funding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Current Funding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VCU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NHLBI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Future Funding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NSF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FDA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Other NIH (Stroke Disorders, NLM, etc)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Other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Corporate and Foundation</a:t>
            </a:r>
          </a:p>
          <a:p>
            <a:pPr lvl="2">
              <a:buClr>
                <a:schemeClr val="tx2"/>
              </a:buClr>
            </a:pPr>
            <a:r>
              <a:rPr lang="en-US" sz="1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MedTronic</a:t>
            </a:r>
            <a:endParaRPr lang="en-US" sz="1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Computer Companies</a:t>
            </a:r>
          </a:p>
          <a:p>
            <a:pPr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Current Conference Committee Members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Tarynn M. Witten (Conference Chair)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David Goldstein (NINDS/NIH)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Leon Glass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FDA</a:t>
            </a:r>
          </a:p>
          <a:p>
            <a:pPr lvl="1">
              <a:buClr>
                <a:schemeClr val="tx2"/>
              </a:buClr>
            </a:pP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Others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Scientific Organizing Committee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Local Organizing/Arrangements Committee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Paper Review Committee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Advertising Committee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Workshop/Tutorial Committee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Arts and Music Gallery Committee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Funding Support Committee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Professional Society/Corporate Support Outreach Committee</a:t>
            </a:r>
          </a:p>
          <a:p>
            <a:pPr lvl="2">
              <a:buClr>
                <a:schemeClr val="tx2"/>
              </a:buClr>
            </a:pPr>
            <a:r>
              <a:rPr lang="en-US" sz="1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Other</a:t>
            </a:r>
          </a:p>
          <a:p>
            <a:pPr lvl="1">
              <a:buClr>
                <a:schemeClr val="tx2"/>
              </a:buClr>
            </a:pPr>
            <a:endParaRPr lang="en-US" sz="1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>
              <a:buClr>
                <a:schemeClr val="tx2"/>
              </a:buClr>
            </a:pPr>
            <a:endParaRPr lang="en-US" sz="1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>
              <a:buClr>
                <a:schemeClr val="tx2"/>
              </a:buClr>
            </a:pPr>
            <a:r>
              <a:rPr lang="en-US" sz="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</a:p>
          <a:p>
            <a:pPr>
              <a:buClr>
                <a:schemeClr val="tx2"/>
              </a:buClr>
            </a:pPr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000" y="6400800"/>
            <a:ext cx="5638800" cy="304800"/>
          </a:xfrm>
          <a:solidFill>
            <a:srgbClr val="FF0000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D8B76-45F6-4DDF-92F8-C446C15643D0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8" name="Picture 7" descr="DSCF03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676400"/>
            <a:ext cx="3657600" cy="27432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Beginning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Wherein VCU applies for the Workshop Proposal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solidFill>
            <a:srgbClr val="C00000"/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7" name="Picture 6" descr="DSCF02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0"/>
            <a:ext cx="54864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610600" cy="990600"/>
          </a:xfrm>
        </p:spPr>
        <p:txBody>
          <a:bodyPr/>
          <a:lstStyle/>
          <a:p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World Conference on Modeling and Simulation of Cardiovascular </a:t>
            </a:r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Dynamics-6</a:t>
            </a:r>
            <a:endParaRPr lang="en-US" sz="3200" b="1" i="1" u="sng" dirty="0">
              <a:solidFill>
                <a:srgbClr val="FF0000"/>
              </a:solidFill>
            </a:endParaRP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1066800"/>
            <a:ext cx="4724400" cy="5105400"/>
          </a:xfrm>
        </p:spPr>
        <p:txBody>
          <a:bodyPr>
            <a:normAutofit/>
          </a:bodyPr>
          <a:lstStyle/>
          <a:p>
            <a:pPr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We need your help</a:t>
            </a:r>
          </a:p>
          <a:p>
            <a:pPr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You will be receiving an email in the near future</a:t>
            </a:r>
          </a:p>
          <a:p>
            <a:pPr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Please participate in whatever way than you can</a:t>
            </a:r>
          </a:p>
          <a:p>
            <a:pPr>
              <a:buClr>
                <a:schemeClr val="tx2"/>
              </a:buClr>
            </a:pPr>
            <a:r>
              <a:rPr lang="en-US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There are many aspects of organizing a World Conference. There are opportunities for everyone at every level of experience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000" y="6400800"/>
            <a:ext cx="5638800" cy="304800"/>
          </a:xfrm>
          <a:solidFill>
            <a:srgbClr val="FF0000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D8B76-45F6-4DDF-92F8-C446C15643D0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9" name="Picture 8" descr="DSCF02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00" y="1600200"/>
            <a:ext cx="3860800" cy="28956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u="sng" dirty="0" smtClean="0">
                <a:solidFill>
                  <a:srgbClr val="FF0000"/>
                </a:solidFill>
              </a:rPr>
              <a:t>Thank </a:t>
            </a:r>
            <a:r>
              <a:rPr lang="en-US" i="1" u="sng" dirty="0" smtClean="0">
                <a:solidFill>
                  <a:srgbClr val="FF0000"/>
                </a:solidFill>
              </a:rPr>
              <a:t>You for your participation in our </a:t>
            </a:r>
            <a:r>
              <a:rPr lang="en-US" i="1" u="sng" dirty="0" smtClean="0">
                <a:solidFill>
                  <a:srgbClr val="FF0000"/>
                </a:solidFill>
              </a:rPr>
              <a:t>workshop series</a:t>
            </a:r>
            <a:r>
              <a:rPr lang="en-US" i="1" u="sng" dirty="0" smtClean="0">
                <a:solidFill>
                  <a:srgbClr val="FF0000"/>
                </a:solidFill>
              </a:rPr>
              <a:t> </a:t>
            </a:r>
            <a:endParaRPr lang="en-US" i="1" u="sng" dirty="0">
              <a:solidFill>
                <a:srgbClr val="FF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What NHLBI Wanted</a:t>
            </a:r>
            <a:endParaRPr lang="en-US" b="1" i="1" u="sng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8001000" cy="4114800"/>
          </a:xfrm>
        </p:spPr>
        <p:txBody>
          <a:bodyPr>
            <a:normAutofit fontScale="92500"/>
          </a:bodyPr>
          <a:lstStyle/>
          <a:p>
            <a:r>
              <a:rPr lang="en-US" sz="2800" i="1" dirty="0" smtClean="0"/>
              <a:t>RFA HL-07-002</a:t>
            </a:r>
          </a:p>
          <a:p>
            <a:r>
              <a:rPr lang="en-US" sz="2800" dirty="0" smtClean="0"/>
              <a:t>VCU Title: Computational </a:t>
            </a:r>
            <a:r>
              <a:rPr lang="en-US" sz="2800" dirty="0" smtClean="0"/>
              <a:t>Modeling for HLBS Biologists: Introductory Courses (T15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NHLBI wanted a 7-day course catering to </a:t>
            </a:r>
            <a:r>
              <a:rPr lang="en-US" sz="2800" dirty="0" err="1" smtClean="0"/>
              <a:t>bioscientists</a:t>
            </a:r>
            <a:r>
              <a:rPr lang="en-US" sz="2800" dirty="0" smtClean="0"/>
              <a:t>, physicians, </a:t>
            </a:r>
            <a:r>
              <a:rPr lang="en-US" sz="2800" dirty="0" err="1" smtClean="0"/>
              <a:t>postdocs</a:t>
            </a:r>
            <a:r>
              <a:rPr lang="en-US" sz="2800" dirty="0" smtClean="0"/>
              <a:t> and grad students</a:t>
            </a:r>
          </a:p>
          <a:p>
            <a:r>
              <a:rPr lang="en-US" sz="2800" dirty="0" smtClean="0"/>
              <a:t>Goal was to train this population in role of mathematical modeling and simple methods for making models in cardiovascular and cardiopulmonary dynamics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E805-A85A-464E-AE08-BD2DF4CBDA3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What NHLBI Wanted - 2</a:t>
            </a:r>
            <a:endParaRPr lang="en-US" b="1" i="1" u="sng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8001000" cy="4114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Required to recover some of our costs</a:t>
            </a:r>
            <a:r>
              <a:rPr lang="en-US" sz="2800" i="1" dirty="0" smtClean="0"/>
              <a:t>	</a:t>
            </a:r>
            <a:endParaRPr lang="en-US" sz="2800" i="1" dirty="0" smtClean="0"/>
          </a:p>
          <a:p>
            <a:r>
              <a:rPr lang="en-US" sz="2800" dirty="0" smtClean="0"/>
              <a:t>Offer a minimum of two courses per fiscal year</a:t>
            </a:r>
          </a:p>
          <a:p>
            <a:r>
              <a:rPr lang="en-US" sz="2800" dirty="0" smtClean="0"/>
              <a:t>Five year proposal</a:t>
            </a:r>
          </a:p>
          <a:p>
            <a:endParaRPr lang="en-US" sz="2800" dirty="0" smtClean="0"/>
          </a:p>
          <a:p>
            <a:r>
              <a:rPr lang="en-US" sz="2800" dirty="0" smtClean="0"/>
              <a:t>Final recipients</a:t>
            </a:r>
          </a:p>
          <a:p>
            <a:pPr lvl="1"/>
            <a:r>
              <a:rPr lang="en-US" sz="2400" dirty="0" smtClean="0"/>
              <a:t>VCU</a:t>
            </a:r>
          </a:p>
          <a:p>
            <a:pPr lvl="1"/>
            <a:r>
              <a:rPr lang="en-US" sz="2400" dirty="0" smtClean="0"/>
              <a:t>Johns Hopkins</a:t>
            </a:r>
          </a:p>
          <a:p>
            <a:pPr lvl="1"/>
            <a:r>
              <a:rPr lang="en-US" sz="2400" dirty="0" smtClean="0"/>
              <a:t>University of Washington Seattle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E805-A85A-464E-AE08-BD2DF4CBDA3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What  We Did-1</a:t>
            </a:r>
            <a:endParaRPr lang="en-US" b="1" i="1" u="sng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8001000" cy="4114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VCU Title: Computational </a:t>
            </a:r>
            <a:r>
              <a:rPr lang="en-US" sz="2800" dirty="0" smtClean="0"/>
              <a:t>Modeling for HLBS Biologists: Introductory Courses (T15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Beta tested a small 1-day workshop at another conference</a:t>
            </a:r>
          </a:p>
          <a:p>
            <a:pPr lvl="2"/>
            <a:r>
              <a:rPr lang="en-US" sz="2200" dirty="0" smtClean="0"/>
              <a:t>Discovered some of the problems around computing and environments</a:t>
            </a:r>
          </a:p>
          <a:p>
            <a:pPr lvl="2"/>
            <a:r>
              <a:rPr lang="en-US" sz="2200" dirty="0" smtClean="0"/>
              <a:t>Discovered some of the “interest” challenges</a:t>
            </a:r>
            <a:endParaRPr lang="en-US" sz="2200" dirty="0" smtClean="0"/>
          </a:p>
          <a:p>
            <a:r>
              <a:rPr lang="en-US" dirty="0" smtClean="0"/>
              <a:t>Offered a 1-week </a:t>
            </a:r>
            <a:r>
              <a:rPr lang="en-US" dirty="0" smtClean="0"/>
              <a:t>introductory course</a:t>
            </a:r>
          </a:p>
          <a:p>
            <a:pPr lvl="2"/>
            <a:r>
              <a:rPr lang="en-US" dirty="0" smtClean="0"/>
              <a:t>Multiple speakers on wide range of topics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E805-A85A-464E-AE08-BD2DF4CBDA3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What  We Did-2</a:t>
            </a:r>
            <a:endParaRPr lang="en-US" b="1" i="1" u="sng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447800"/>
            <a:ext cx="8001000" cy="449580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As part of each day, we offered laboratory experiences</a:t>
            </a:r>
          </a:p>
          <a:p>
            <a:r>
              <a:rPr lang="en-US" sz="2800" dirty="0" smtClean="0"/>
              <a:t>Laboratory experiences involved using </a:t>
            </a:r>
            <a:r>
              <a:rPr lang="en-US" sz="2800" dirty="0" err="1" smtClean="0"/>
              <a:t>Mathematica</a:t>
            </a:r>
            <a:r>
              <a:rPr lang="en-US" sz="2800" dirty="0" smtClean="0"/>
              <a:t> to simulate canned exercises</a:t>
            </a:r>
          </a:p>
          <a:p>
            <a:r>
              <a:rPr lang="en-US" sz="2800" dirty="0" smtClean="0"/>
              <a:t>Discovered that 1-week burned out everyone’s brains so badly that nobody could take the course after about 4 days</a:t>
            </a:r>
          </a:p>
          <a:p>
            <a:r>
              <a:rPr lang="en-US" sz="2800" dirty="0" smtClean="0"/>
              <a:t>Discovered medical types could not attend more than 2-3 days and came in an off and on fashion</a:t>
            </a:r>
          </a:p>
          <a:p>
            <a:r>
              <a:rPr lang="en-US" sz="2800" dirty="0" smtClean="0"/>
              <a:t>We needed way more coffee than we had planned for</a:t>
            </a:r>
          </a:p>
          <a:p>
            <a:r>
              <a:rPr lang="en-US" sz="2800" dirty="0" smtClean="0"/>
              <a:t>People struggled with </a:t>
            </a:r>
            <a:r>
              <a:rPr lang="en-US" sz="2800" dirty="0" err="1" smtClean="0"/>
              <a:t>Mathematica</a:t>
            </a:r>
            <a:r>
              <a:rPr lang="en-US" sz="2800" dirty="0" smtClean="0"/>
              <a:t> programming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7E805-A85A-464E-AE08-BD2DF4CBDA3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72400" cy="914400"/>
          </a:xfrm>
        </p:spPr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What We Did-3</a:t>
            </a:r>
            <a:endParaRPr lang="en-US" b="1" i="1" u="sng" dirty="0">
              <a:solidFill>
                <a:srgbClr val="FF00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524000"/>
            <a:ext cx="56388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Open banquet at </a:t>
            </a:r>
            <a:r>
              <a:rPr lang="en-US" dirty="0" err="1" smtClean="0"/>
              <a:t>Ginter</a:t>
            </a:r>
            <a:r>
              <a:rPr lang="en-US" dirty="0" smtClean="0"/>
              <a:t> Park Gardens</a:t>
            </a:r>
          </a:p>
          <a:p>
            <a:pPr lvl="1"/>
            <a:r>
              <a:rPr lang="en-US" dirty="0" smtClean="0"/>
              <a:t>Everyone meets and just decompresses</a:t>
            </a:r>
          </a:p>
          <a:p>
            <a:r>
              <a:rPr lang="en-US" dirty="0" smtClean="0"/>
              <a:t>Days of morning </a:t>
            </a:r>
            <a:r>
              <a:rPr lang="en-US" dirty="0" err="1" smtClean="0"/>
              <a:t>presentationss</a:t>
            </a:r>
            <a:r>
              <a:rPr lang="en-US" dirty="0" smtClean="0"/>
              <a:t> and afternoon labs</a:t>
            </a:r>
          </a:p>
          <a:p>
            <a:r>
              <a:rPr lang="en-US" dirty="0" smtClean="0"/>
              <a:t>All meals provided onsite</a:t>
            </a:r>
          </a:p>
          <a:p>
            <a:r>
              <a:rPr lang="en-US" dirty="0" smtClean="0"/>
              <a:t>Closing banquet at </a:t>
            </a:r>
            <a:r>
              <a:rPr lang="en-US" dirty="0" err="1" smtClean="0"/>
              <a:t>Ginter</a:t>
            </a:r>
            <a:r>
              <a:rPr lang="en-US" dirty="0" smtClean="0"/>
              <a:t> Park Gardens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Picture 6" descr="ClosingBanqu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600" y="0"/>
            <a:ext cx="2946400" cy="2209800"/>
          </a:xfrm>
          <a:prstGeom prst="rect">
            <a:avLst/>
          </a:prstGeom>
        </p:spPr>
      </p:pic>
      <p:pic>
        <p:nvPicPr>
          <p:cNvPr id="9" name="Picture 8" descr="DSCF048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0" y="2895600"/>
            <a:ext cx="29464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The Laboratory Experience</a:t>
            </a:r>
            <a:endParaRPr lang="en-US" b="1" i="1" u="sng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 descr="DSCF02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62000"/>
            <a:ext cx="3149600" cy="2362200"/>
          </a:xfrm>
          <a:prstGeom prst="rect">
            <a:avLst/>
          </a:prstGeom>
        </p:spPr>
      </p:pic>
      <p:pic>
        <p:nvPicPr>
          <p:cNvPr id="7" name="Picture 6" descr="DSCF02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762000"/>
            <a:ext cx="3200400" cy="2400300"/>
          </a:xfrm>
          <a:prstGeom prst="rect">
            <a:avLst/>
          </a:prstGeom>
        </p:spPr>
      </p:pic>
      <p:pic>
        <p:nvPicPr>
          <p:cNvPr id="8" name="Picture 7" descr="DSCF028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3352800"/>
            <a:ext cx="3556000" cy="2667000"/>
          </a:xfrm>
          <a:prstGeom prst="rect">
            <a:avLst/>
          </a:prstGeom>
        </p:spPr>
      </p:pic>
      <p:pic>
        <p:nvPicPr>
          <p:cNvPr id="9" name="Picture 8" descr="DSCF030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3657600"/>
            <a:ext cx="32512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What We Learned</a:t>
            </a:r>
            <a:endParaRPr lang="en-US" b="1" i="1" u="sng" dirty="0">
              <a:solidFill>
                <a:srgbClr val="FF0000"/>
              </a:solidFill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7772400" cy="4114800"/>
          </a:xfrm>
        </p:spPr>
        <p:txBody>
          <a:bodyPr>
            <a:normAutofit lnSpcReduction="10000"/>
          </a:bodyPr>
          <a:lstStyle/>
          <a:p>
            <a:pPr>
              <a:buClr>
                <a:schemeClr val="tx2"/>
              </a:buClr>
            </a:pPr>
            <a:r>
              <a:rPr 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We were not going to easily obtain the medical types due to</a:t>
            </a:r>
          </a:p>
          <a:p>
            <a:pPr lvl="1"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Inability to come due to clinic duties</a:t>
            </a:r>
          </a:p>
          <a:p>
            <a:pPr lvl="1">
              <a:buClr>
                <a:schemeClr val="tx2"/>
              </a:buClr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Inability to come due to research duties</a:t>
            </a:r>
            <a:endParaRPr lang="en-US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Clr>
                <a:schemeClr val="tx2"/>
              </a:buClr>
            </a:pPr>
            <a:r>
              <a:rPr 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One week is too long for anyone to be away in general for a course like this</a:t>
            </a:r>
          </a:p>
          <a:p>
            <a:pPr>
              <a:buClr>
                <a:schemeClr val="tx2"/>
              </a:buClr>
            </a:pPr>
            <a:r>
              <a:rPr 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Given the difficult economic times, most people could not afford to come for 3 days much less a week</a:t>
            </a:r>
            <a:endParaRPr lang="en-US" sz="28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ducingPowerPoint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1082</Words>
  <Application>Microsoft Macintosh PowerPoint</Application>
  <PresentationFormat>On-screen Show (4:3)</PresentationFormat>
  <Paragraphs>196</Paragraphs>
  <Slides>21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IntroducingPowerPoint2007</vt:lpstr>
      <vt:lpstr>Where have we come from and where are we going: A review and Looking forward</vt:lpstr>
      <vt:lpstr>The Beginning</vt:lpstr>
      <vt:lpstr>What NHLBI Wanted</vt:lpstr>
      <vt:lpstr>What NHLBI Wanted - 2</vt:lpstr>
      <vt:lpstr>What  We Did-1</vt:lpstr>
      <vt:lpstr>What  We Did-2</vt:lpstr>
      <vt:lpstr>What We Did-3</vt:lpstr>
      <vt:lpstr>The Laboratory Experience</vt:lpstr>
      <vt:lpstr>What We Learned</vt:lpstr>
      <vt:lpstr>Slide 10</vt:lpstr>
      <vt:lpstr>Solving the Program Challenges</vt:lpstr>
      <vt:lpstr>Slide 12</vt:lpstr>
      <vt:lpstr>Slide 13</vt:lpstr>
      <vt:lpstr>Where Do We Go From Here? </vt:lpstr>
      <vt:lpstr>World Conference on Modeling and Simulation of Cardiovascular Dynamics-1</vt:lpstr>
      <vt:lpstr>World Conference on Modeling and Simulation of Cardiovascular Dynamics-2</vt:lpstr>
      <vt:lpstr>World Conference on Modeling and Simulation of Cardiovascular Dynamics-3</vt:lpstr>
      <vt:lpstr>World Conference on Modeling and Simulation of Cardiovascular Dynamics-4</vt:lpstr>
      <vt:lpstr>World Conference on Modeling and Simulation of Cardiovascular Dynamics-5</vt:lpstr>
      <vt:lpstr>World Conference on Modeling and Simulation of Cardiovascular Dynamics-6</vt:lpstr>
      <vt:lpstr>Thank You for your participation in our workshop series 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2010-03-20T12:52:17Z</dcterms:created>
  <dcterms:modified xsi:type="dcterms:W3CDTF">2010-03-20T16:02:16Z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